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кол-во человек</c:v>
                </c:pt>
              </c:strCache>
            </c:strRef>
          </c:tx>
          <c:cat>
            <c:strRef>
              <c:f>'Лист1'!$A$2:$A$7</c:f>
              <c:strCache>
                <c:ptCount val="6"/>
                <c:pt idx="0">
                  <c:v>1а класс</c:v>
                </c:pt>
                <c:pt idx="1">
                  <c:v>1б класс</c:v>
                </c:pt>
                <c:pt idx="2">
                  <c:v>2а класс</c:v>
                </c:pt>
                <c:pt idx="3">
                  <c:v>2б класс</c:v>
                </c:pt>
                <c:pt idx="4">
                  <c:v>3а класс</c:v>
                </c:pt>
                <c:pt idx="5">
                  <c:v>3б класс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25</c:v>
                </c:pt>
                <c:pt idx="1">
                  <c:v>23</c:v>
                </c:pt>
                <c:pt idx="2">
                  <c:v>25</c:v>
                </c:pt>
                <c:pt idx="3">
                  <c:v>24</c:v>
                </c:pt>
                <c:pt idx="4">
                  <c:v>25</c:v>
                </c:pt>
                <c:pt idx="5">
                  <c:v>20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зрение</c:v>
                </c:pt>
              </c:strCache>
            </c:strRef>
          </c:tx>
          <c:cat>
            <c:strRef>
              <c:f>'Лист1'!$A$2:$A$7</c:f>
              <c:strCache>
                <c:ptCount val="6"/>
                <c:pt idx="0">
                  <c:v>1а класс</c:v>
                </c:pt>
                <c:pt idx="1">
                  <c:v>1б класс</c:v>
                </c:pt>
                <c:pt idx="2">
                  <c:v>2а класс</c:v>
                </c:pt>
                <c:pt idx="3">
                  <c:v>2б класс</c:v>
                </c:pt>
                <c:pt idx="4">
                  <c:v>3а класс</c:v>
                </c:pt>
                <c:pt idx="5">
                  <c:v>3б класс</c:v>
                </c:pt>
              </c:strCache>
            </c:strRef>
          </c:cat>
          <c:val>
            <c:numRef>
              <c:f>'Лист1'!$C$2:$C$7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скалиоз</c:v>
                </c:pt>
              </c:strCache>
            </c:strRef>
          </c:tx>
          <c:cat>
            <c:strRef>
              <c:f>'Лист1'!$A$2:$A$7</c:f>
              <c:strCache>
                <c:ptCount val="6"/>
                <c:pt idx="0">
                  <c:v>1а класс</c:v>
                </c:pt>
                <c:pt idx="1">
                  <c:v>1б класс</c:v>
                </c:pt>
                <c:pt idx="2">
                  <c:v>2а класс</c:v>
                </c:pt>
                <c:pt idx="3">
                  <c:v>2б класс</c:v>
                </c:pt>
                <c:pt idx="4">
                  <c:v>3а класс</c:v>
                </c:pt>
                <c:pt idx="5">
                  <c:v>3б класс</c:v>
                </c:pt>
              </c:strCache>
            </c:strRef>
          </c:cat>
          <c:val>
            <c:numRef>
              <c:f>'Лист1'!$D$2:$D$7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6</c:v>
                </c:pt>
              </c:numCache>
            </c:numRef>
          </c:val>
        </c:ser>
        <c:gapWidth val="75"/>
        <c:shape val="cylinder"/>
        <c:axId val="116802304"/>
        <c:axId val="116803840"/>
        <c:axId val="0"/>
      </c:bar3DChart>
      <c:catAx>
        <c:axId val="116802304"/>
        <c:scaling>
          <c:orientation val="minMax"/>
        </c:scaling>
        <c:axPos val="b"/>
        <c:majorGridlines/>
        <c:majorTickMark val="none"/>
        <c:tickLblPos val="nextTo"/>
        <c:crossAx val="116803840"/>
        <c:crosses val="autoZero"/>
        <c:auto val="1"/>
        <c:lblAlgn val="ctr"/>
        <c:lblOffset val="100"/>
      </c:catAx>
      <c:valAx>
        <c:axId val="1168038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680230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F0172-9C72-4E6F-98AD-93862A07A657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35F954-6A1B-4ACB-8650-761AAAF547E7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Воспитывать потребность в здоровом образе жизни</a:t>
          </a:r>
          <a:endParaRPr lang="ru-RU" dirty="0">
            <a:solidFill>
              <a:schemeClr val="bg1"/>
            </a:solidFill>
          </a:endParaRPr>
        </a:p>
      </dgm:t>
    </dgm:pt>
    <dgm:pt modelId="{C8A410DE-E67C-4A50-9D03-751A7F3BE9AE}" type="parTrans" cxnId="{E60E1D18-88E0-4654-BB9E-29B686A3E70D}">
      <dgm:prSet/>
      <dgm:spPr/>
      <dgm:t>
        <a:bodyPr/>
        <a:lstStyle/>
        <a:p>
          <a:endParaRPr lang="ru-RU"/>
        </a:p>
      </dgm:t>
    </dgm:pt>
    <dgm:pt modelId="{910608A2-1B2A-4754-BF34-06370643E562}" type="sibTrans" cxnId="{E60E1D18-88E0-4654-BB9E-29B686A3E70D}">
      <dgm:prSet/>
      <dgm:spPr/>
      <dgm:t>
        <a:bodyPr/>
        <a:lstStyle/>
        <a:p>
          <a:endParaRPr lang="ru-RU"/>
        </a:p>
      </dgm:t>
    </dgm:pt>
    <dgm:pt modelId="{C4325EFA-2D9D-4B38-9B0C-4A63FDD0CF50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Расширить кругозор детей о предметах личной гигиены, о режиме дня, о чистоте и аккуратности</a:t>
          </a:r>
          <a:endParaRPr lang="ru-RU" dirty="0">
            <a:solidFill>
              <a:schemeClr val="bg1"/>
            </a:solidFill>
          </a:endParaRPr>
        </a:p>
      </dgm:t>
    </dgm:pt>
    <dgm:pt modelId="{A341A2D3-C11D-4B82-B438-11D587ADEBD4}" type="parTrans" cxnId="{C9FB541E-59BA-44AD-98DF-AA44CAD5E9D7}">
      <dgm:prSet/>
      <dgm:spPr/>
      <dgm:t>
        <a:bodyPr/>
        <a:lstStyle/>
        <a:p>
          <a:endParaRPr lang="ru-RU"/>
        </a:p>
      </dgm:t>
    </dgm:pt>
    <dgm:pt modelId="{05D2CD19-A215-4B14-905F-9BFE9D468AA6}" type="sibTrans" cxnId="{C9FB541E-59BA-44AD-98DF-AA44CAD5E9D7}">
      <dgm:prSet/>
      <dgm:spPr/>
      <dgm:t>
        <a:bodyPr/>
        <a:lstStyle/>
        <a:p>
          <a:endParaRPr lang="ru-RU"/>
        </a:p>
      </dgm:t>
    </dgm:pt>
    <dgm:pt modelId="{28CC1B4C-E255-4B74-B1F3-66E90225CEF7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Способствовать воспитанию аккуратности и потребности к личной гигиене </a:t>
          </a:r>
          <a:endParaRPr lang="ru-RU" dirty="0">
            <a:solidFill>
              <a:schemeClr val="bg1"/>
            </a:solidFill>
          </a:endParaRPr>
        </a:p>
      </dgm:t>
    </dgm:pt>
    <dgm:pt modelId="{614B80CA-0A1B-449A-8BC1-11E32D9FA2CA}" type="parTrans" cxnId="{DBF2503D-6829-444E-9735-95CE30909AA0}">
      <dgm:prSet/>
      <dgm:spPr/>
      <dgm:t>
        <a:bodyPr/>
        <a:lstStyle/>
        <a:p>
          <a:endParaRPr lang="ru-RU"/>
        </a:p>
      </dgm:t>
    </dgm:pt>
    <dgm:pt modelId="{B5C8755F-BE9B-42B5-AB1B-F8D5A783CFAE}" type="sibTrans" cxnId="{DBF2503D-6829-444E-9735-95CE30909AA0}">
      <dgm:prSet/>
      <dgm:spPr/>
      <dgm:t>
        <a:bodyPr/>
        <a:lstStyle/>
        <a:p>
          <a:endParaRPr lang="ru-RU"/>
        </a:p>
      </dgm:t>
    </dgm:pt>
    <dgm:pt modelId="{683E48F4-98BC-490D-8919-C705CD2C7FEF}" type="pres">
      <dgm:prSet presAssocID="{45FF0172-9C72-4E6F-98AD-93862A07A65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36658-4919-469F-A5C7-D28FCC5A1EB6}" type="pres">
      <dgm:prSet presAssocID="{45FF0172-9C72-4E6F-98AD-93862A07A657}" presName="dummyMaxCanvas" presStyleCnt="0">
        <dgm:presLayoutVars/>
      </dgm:prSet>
      <dgm:spPr/>
    </dgm:pt>
    <dgm:pt modelId="{16B42A9B-5B62-4D34-B37C-572D84D83EF9}" type="pres">
      <dgm:prSet presAssocID="{45FF0172-9C72-4E6F-98AD-93862A07A657}" presName="ThreeNodes_1" presStyleLbl="node1" presStyleIdx="0" presStyleCnt="3" custLinFactNeighborX="1060" custLinFactNeighborY="-5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B1B66-F5D2-4F6D-BC0D-D036966D1C3F}" type="pres">
      <dgm:prSet presAssocID="{45FF0172-9C72-4E6F-98AD-93862A07A65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D57109-4DE6-4EC8-80C8-04DB0FDFCD5C}" type="pres">
      <dgm:prSet presAssocID="{45FF0172-9C72-4E6F-98AD-93862A07A65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408EB-CDD5-4413-9811-B5430EAD330B}" type="pres">
      <dgm:prSet presAssocID="{45FF0172-9C72-4E6F-98AD-93862A07A65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63CBB-8F62-4910-9C7F-575724CABA66}" type="pres">
      <dgm:prSet presAssocID="{45FF0172-9C72-4E6F-98AD-93862A07A65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C00C8-31B4-47A9-A397-9B372A63F2E3}" type="pres">
      <dgm:prSet presAssocID="{45FF0172-9C72-4E6F-98AD-93862A07A65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DC5078-C770-4AFC-A9BA-5BA1150ACFEA}" type="pres">
      <dgm:prSet presAssocID="{45FF0172-9C72-4E6F-98AD-93862A07A65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502BD-AF83-4465-B1BC-8D6A0BB35703}" type="pres">
      <dgm:prSet presAssocID="{45FF0172-9C72-4E6F-98AD-93862A07A65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E28C4C-4713-4B51-BCDF-A392E48F6101}" type="presOf" srcId="{910608A2-1B2A-4754-BF34-06370643E562}" destId="{AC9408EB-CDD5-4413-9811-B5430EAD330B}" srcOrd="0" destOrd="0" presId="urn:microsoft.com/office/officeart/2005/8/layout/vProcess5"/>
    <dgm:cxn modelId="{048C59FB-1EAC-49AC-A718-FA66BFE87221}" type="presOf" srcId="{05D2CD19-A215-4B14-905F-9BFE9D468AA6}" destId="{DA763CBB-8F62-4910-9C7F-575724CABA66}" srcOrd="0" destOrd="0" presId="urn:microsoft.com/office/officeart/2005/8/layout/vProcess5"/>
    <dgm:cxn modelId="{9F0475F3-A1CA-4D60-BB57-2CAA27F18FFF}" type="presOf" srcId="{28CC1B4C-E255-4B74-B1F3-66E90225CEF7}" destId="{EC7502BD-AF83-4465-B1BC-8D6A0BB35703}" srcOrd="1" destOrd="0" presId="urn:microsoft.com/office/officeart/2005/8/layout/vProcess5"/>
    <dgm:cxn modelId="{C96FC2AC-1D2D-4D10-B8C8-6967C0186526}" type="presOf" srcId="{5035F954-6A1B-4ACB-8650-761AAAF547E7}" destId="{16B42A9B-5B62-4D34-B37C-572D84D83EF9}" srcOrd="0" destOrd="0" presId="urn:microsoft.com/office/officeart/2005/8/layout/vProcess5"/>
    <dgm:cxn modelId="{E60E1D18-88E0-4654-BB9E-29B686A3E70D}" srcId="{45FF0172-9C72-4E6F-98AD-93862A07A657}" destId="{5035F954-6A1B-4ACB-8650-761AAAF547E7}" srcOrd="0" destOrd="0" parTransId="{C8A410DE-E67C-4A50-9D03-751A7F3BE9AE}" sibTransId="{910608A2-1B2A-4754-BF34-06370643E562}"/>
    <dgm:cxn modelId="{C9FB541E-59BA-44AD-98DF-AA44CAD5E9D7}" srcId="{45FF0172-9C72-4E6F-98AD-93862A07A657}" destId="{C4325EFA-2D9D-4B38-9B0C-4A63FDD0CF50}" srcOrd="1" destOrd="0" parTransId="{A341A2D3-C11D-4B82-B438-11D587ADEBD4}" sibTransId="{05D2CD19-A215-4B14-905F-9BFE9D468AA6}"/>
    <dgm:cxn modelId="{C25BA5AF-CDE6-428F-92FA-9F166607A693}" type="presOf" srcId="{28CC1B4C-E255-4B74-B1F3-66E90225CEF7}" destId="{25D57109-4DE6-4EC8-80C8-04DB0FDFCD5C}" srcOrd="0" destOrd="0" presId="urn:microsoft.com/office/officeart/2005/8/layout/vProcess5"/>
    <dgm:cxn modelId="{BF85C4B6-AE32-4717-82D1-BB1104BD8789}" type="presOf" srcId="{45FF0172-9C72-4E6F-98AD-93862A07A657}" destId="{683E48F4-98BC-490D-8919-C705CD2C7FEF}" srcOrd="0" destOrd="0" presId="urn:microsoft.com/office/officeart/2005/8/layout/vProcess5"/>
    <dgm:cxn modelId="{DBF2503D-6829-444E-9735-95CE30909AA0}" srcId="{45FF0172-9C72-4E6F-98AD-93862A07A657}" destId="{28CC1B4C-E255-4B74-B1F3-66E90225CEF7}" srcOrd="2" destOrd="0" parTransId="{614B80CA-0A1B-449A-8BC1-11E32D9FA2CA}" sibTransId="{B5C8755F-BE9B-42B5-AB1B-F8D5A783CFAE}"/>
    <dgm:cxn modelId="{37A124F4-283E-45BF-897E-1B1E0874D521}" type="presOf" srcId="{C4325EFA-2D9D-4B38-9B0C-4A63FDD0CF50}" destId="{31DC5078-C770-4AFC-A9BA-5BA1150ACFEA}" srcOrd="1" destOrd="0" presId="urn:microsoft.com/office/officeart/2005/8/layout/vProcess5"/>
    <dgm:cxn modelId="{1C5232DA-5B9D-45E5-A0C8-3C8A0DAE2EDF}" type="presOf" srcId="{C4325EFA-2D9D-4B38-9B0C-4A63FDD0CF50}" destId="{51CB1B66-F5D2-4F6D-BC0D-D036966D1C3F}" srcOrd="0" destOrd="0" presId="urn:microsoft.com/office/officeart/2005/8/layout/vProcess5"/>
    <dgm:cxn modelId="{4AF26716-B712-4950-A183-79695A2A2781}" type="presOf" srcId="{5035F954-6A1B-4ACB-8650-761AAAF547E7}" destId="{9C1C00C8-31B4-47A9-A397-9B372A63F2E3}" srcOrd="1" destOrd="0" presId="urn:microsoft.com/office/officeart/2005/8/layout/vProcess5"/>
    <dgm:cxn modelId="{155D5349-5BEF-4FA9-920A-DE225480BB32}" type="presParOf" srcId="{683E48F4-98BC-490D-8919-C705CD2C7FEF}" destId="{F2036658-4919-469F-A5C7-D28FCC5A1EB6}" srcOrd="0" destOrd="0" presId="urn:microsoft.com/office/officeart/2005/8/layout/vProcess5"/>
    <dgm:cxn modelId="{77D20F51-B068-4803-B37F-E7F9E25B5095}" type="presParOf" srcId="{683E48F4-98BC-490D-8919-C705CD2C7FEF}" destId="{16B42A9B-5B62-4D34-B37C-572D84D83EF9}" srcOrd="1" destOrd="0" presId="urn:microsoft.com/office/officeart/2005/8/layout/vProcess5"/>
    <dgm:cxn modelId="{660437CA-F0E9-4DBB-9396-B26B2FEF31FB}" type="presParOf" srcId="{683E48F4-98BC-490D-8919-C705CD2C7FEF}" destId="{51CB1B66-F5D2-4F6D-BC0D-D036966D1C3F}" srcOrd="2" destOrd="0" presId="urn:microsoft.com/office/officeart/2005/8/layout/vProcess5"/>
    <dgm:cxn modelId="{C6BFE088-1D88-46F8-A852-1BF865D12F22}" type="presParOf" srcId="{683E48F4-98BC-490D-8919-C705CD2C7FEF}" destId="{25D57109-4DE6-4EC8-80C8-04DB0FDFCD5C}" srcOrd="3" destOrd="0" presId="urn:microsoft.com/office/officeart/2005/8/layout/vProcess5"/>
    <dgm:cxn modelId="{27E7C033-80EC-45EA-A9E6-8133BBEB5FB0}" type="presParOf" srcId="{683E48F4-98BC-490D-8919-C705CD2C7FEF}" destId="{AC9408EB-CDD5-4413-9811-B5430EAD330B}" srcOrd="4" destOrd="0" presId="urn:microsoft.com/office/officeart/2005/8/layout/vProcess5"/>
    <dgm:cxn modelId="{A13DC37C-6542-41E1-B6A5-20148C94E2F1}" type="presParOf" srcId="{683E48F4-98BC-490D-8919-C705CD2C7FEF}" destId="{DA763CBB-8F62-4910-9C7F-575724CABA66}" srcOrd="5" destOrd="0" presId="urn:microsoft.com/office/officeart/2005/8/layout/vProcess5"/>
    <dgm:cxn modelId="{E85AAE99-389A-4685-AA5E-F4AFD246769A}" type="presParOf" srcId="{683E48F4-98BC-490D-8919-C705CD2C7FEF}" destId="{9C1C00C8-31B4-47A9-A397-9B372A63F2E3}" srcOrd="6" destOrd="0" presId="urn:microsoft.com/office/officeart/2005/8/layout/vProcess5"/>
    <dgm:cxn modelId="{18083F43-6642-4A55-AFB5-2D79F89C9C18}" type="presParOf" srcId="{683E48F4-98BC-490D-8919-C705CD2C7FEF}" destId="{31DC5078-C770-4AFC-A9BA-5BA1150ACFEA}" srcOrd="7" destOrd="0" presId="urn:microsoft.com/office/officeart/2005/8/layout/vProcess5"/>
    <dgm:cxn modelId="{D7D14399-2719-47EE-9531-8DF6394B4CF1}" type="presParOf" srcId="{683E48F4-98BC-490D-8919-C705CD2C7FEF}" destId="{EC7502BD-AF83-4465-B1BC-8D6A0BB3570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36A818-4D23-42E1-BB28-9D485F2D3141}" type="doc">
      <dgm:prSet loTypeId="urn:microsoft.com/office/officeart/2005/8/layout/cycle3" loCatId="cycle" qsTypeId="urn:microsoft.com/office/officeart/2005/8/quickstyle/3d3" qsCatId="3D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6D5084A4-CAAE-4ACF-ACC2-005D370AD0A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Не иметь вредных привычек</a:t>
          </a:r>
          <a:endParaRPr lang="ru-RU" sz="1800" b="1" dirty="0">
            <a:solidFill>
              <a:srgbClr val="FFFF00"/>
            </a:solidFill>
          </a:endParaRPr>
        </a:p>
      </dgm:t>
    </dgm:pt>
    <dgm:pt modelId="{6218A016-2B83-4FBC-9E8A-33A43B1A4536}" type="parTrans" cxnId="{8C96EAC8-7CF6-4C77-B549-9A363C085D27}">
      <dgm:prSet/>
      <dgm:spPr/>
      <dgm:t>
        <a:bodyPr/>
        <a:lstStyle/>
        <a:p>
          <a:endParaRPr lang="ru-RU"/>
        </a:p>
      </dgm:t>
    </dgm:pt>
    <dgm:pt modelId="{459C661D-DD00-41AE-A265-83A75E2D023D}" type="sibTrans" cxnId="{8C96EAC8-7CF6-4C77-B549-9A363C085D27}">
      <dgm:prSet/>
      <dgm:spPr/>
      <dgm:t>
        <a:bodyPr/>
        <a:lstStyle/>
        <a:p>
          <a:endParaRPr lang="ru-RU"/>
        </a:p>
      </dgm:t>
    </dgm:pt>
    <dgm:pt modelId="{51FE256C-93F2-4912-9494-110E31E94DB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Правильное питание</a:t>
          </a:r>
          <a:endParaRPr lang="ru-RU" sz="1800" b="1" dirty="0">
            <a:solidFill>
              <a:srgbClr val="FFFF00"/>
            </a:solidFill>
          </a:endParaRPr>
        </a:p>
      </dgm:t>
    </dgm:pt>
    <dgm:pt modelId="{C69CE6AA-721C-44D8-B071-48C0D80F6CD6}" type="parTrans" cxnId="{9801C54B-29CF-46F0-96B7-D795BACBA056}">
      <dgm:prSet/>
      <dgm:spPr/>
      <dgm:t>
        <a:bodyPr/>
        <a:lstStyle/>
        <a:p>
          <a:endParaRPr lang="ru-RU"/>
        </a:p>
      </dgm:t>
    </dgm:pt>
    <dgm:pt modelId="{D800DACE-4594-46EE-8F44-7A65AD293FC4}" type="sibTrans" cxnId="{9801C54B-29CF-46F0-96B7-D795BACBA056}">
      <dgm:prSet/>
      <dgm:spPr/>
      <dgm:t>
        <a:bodyPr/>
        <a:lstStyle/>
        <a:p>
          <a:endParaRPr lang="ru-RU"/>
        </a:p>
      </dgm:t>
    </dgm:pt>
    <dgm:pt modelId="{B30E8300-7EA0-484D-9139-7CF475B83BE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Выполнять правила гигиены</a:t>
          </a:r>
          <a:endParaRPr lang="ru-RU" sz="1800" b="1" dirty="0">
            <a:solidFill>
              <a:srgbClr val="FFFF00"/>
            </a:solidFill>
          </a:endParaRPr>
        </a:p>
      </dgm:t>
    </dgm:pt>
    <dgm:pt modelId="{B8540FF0-F9CE-4732-971F-195F8BD93C7A}" type="parTrans" cxnId="{57EE2616-FC1C-478F-AE82-C7A7714C3108}">
      <dgm:prSet/>
      <dgm:spPr/>
      <dgm:t>
        <a:bodyPr/>
        <a:lstStyle/>
        <a:p>
          <a:endParaRPr lang="ru-RU"/>
        </a:p>
      </dgm:t>
    </dgm:pt>
    <dgm:pt modelId="{C5107FAB-94C8-4F26-A41A-F0FF2C5EB2DB}" type="sibTrans" cxnId="{57EE2616-FC1C-478F-AE82-C7A7714C3108}">
      <dgm:prSet/>
      <dgm:spPr/>
      <dgm:t>
        <a:bodyPr/>
        <a:lstStyle/>
        <a:p>
          <a:endParaRPr lang="ru-RU"/>
        </a:p>
      </dgm:t>
    </dgm:pt>
    <dgm:pt modelId="{9A3714B1-E9F5-4C7B-94D0-E2C6823544C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Закаляться</a:t>
          </a:r>
          <a:endParaRPr lang="ru-RU" sz="1800" b="1" dirty="0">
            <a:solidFill>
              <a:srgbClr val="FFFF00"/>
            </a:solidFill>
          </a:endParaRPr>
        </a:p>
      </dgm:t>
    </dgm:pt>
    <dgm:pt modelId="{CEE157DF-6520-429C-AA9D-C395DEEACE40}" type="parTrans" cxnId="{707AEB9C-6823-4E3F-8746-8E3F24C42268}">
      <dgm:prSet/>
      <dgm:spPr/>
      <dgm:t>
        <a:bodyPr/>
        <a:lstStyle/>
        <a:p>
          <a:endParaRPr lang="ru-RU"/>
        </a:p>
      </dgm:t>
    </dgm:pt>
    <dgm:pt modelId="{0B6A0467-7616-47E3-A4C3-45813338816F}" type="sibTrans" cxnId="{707AEB9C-6823-4E3F-8746-8E3F24C42268}">
      <dgm:prSet/>
      <dgm:spPr/>
      <dgm:t>
        <a:bodyPr/>
        <a:lstStyle/>
        <a:p>
          <a:endParaRPr lang="ru-RU"/>
        </a:p>
      </dgm:t>
    </dgm:pt>
    <dgm:pt modelId="{A3F5E475-6C0F-4366-9CAD-F339A4DB323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Соблюдать режим дня</a:t>
          </a:r>
          <a:endParaRPr lang="ru-RU" sz="1800" b="1" dirty="0">
            <a:solidFill>
              <a:srgbClr val="FFFF00"/>
            </a:solidFill>
          </a:endParaRPr>
        </a:p>
      </dgm:t>
    </dgm:pt>
    <dgm:pt modelId="{6BA2DADB-D48F-4981-8527-BB27825AC547}" type="sibTrans" cxnId="{4AE68002-FBBF-448C-91BC-42B6FCB5AA4D}">
      <dgm:prSet/>
      <dgm:spPr/>
      <dgm:t>
        <a:bodyPr/>
        <a:lstStyle/>
        <a:p>
          <a:endParaRPr lang="ru-RU"/>
        </a:p>
      </dgm:t>
    </dgm:pt>
    <dgm:pt modelId="{FBBE9840-BE15-4314-BE11-A6F01A916EEC}" type="parTrans" cxnId="{4AE68002-FBBF-448C-91BC-42B6FCB5AA4D}">
      <dgm:prSet/>
      <dgm:spPr/>
      <dgm:t>
        <a:bodyPr/>
        <a:lstStyle/>
        <a:p>
          <a:endParaRPr lang="ru-RU"/>
        </a:p>
      </dgm:t>
    </dgm:pt>
    <dgm:pt modelId="{E969105D-FC23-4B21-A4FE-819A287D15AE}" type="pres">
      <dgm:prSet presAssocID="{DB36A818-4D23-42E1-BB28-9D485F2D314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569EE2-CF2D-488C-8F70-917FEF6E4C75}" type="pres">
      <dgm:prSet presAssocID="{DB36A818-4D23-42E1-BB28-9D485F2D3141}" presName="cycle" presStyleCnt="0"/>
      <dgm:spPr/>
    </dgm:pt>
    <dgm:pt modelId="{5A361100-4E64-4F07-BE0C-365713A4A31E}" type="pres">
      <dgm:prSet presAssocID="{A3F5E475-6C0F-4366-9CAD-F339A4DB323A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7DA2F-396D-4AC2-9DE3-3873DE6DB9DF}" type="pres">
      <dgm:prSet presAssocID="{6BA2DADB-D48F-4981-8527-BB27825AC547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B6797869-8295-44D2-AAAE-4893FFAC30FD}" type="pres">
      <dgm:prSet presAssocID="{6D5084A4-CAAE-4ACF-ACC2-005D370AD0AF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4D2D7-64E0-4748-B0E3-C7480EA7DDDB}" type="pres">
      <dgm:prSet presAssocID="{51FE256C-93F2-4912-9494-110E31E94DB1}" presName="nodeFollowingNodes" presStyleLbl="node1" presStyleIdx="2" presStyleCnt="5" custRadScaleRad="111373" custRadScaleInc="-34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F8E33-F5C4-4D07-97B9-ABDC4BC219F3}" type="pres">
      <dgm:prSet presAssocID="{B30E8300-7EA0-484D-9139-7CF475B83BE3}" presName="nodeFollowingNodes" presStyleLbl="node1" presStyleIdx="3" presStyleCnt="5" custRadScaleRad="96520" custRadScaleInc="20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C9407-3D46-48B9-A9F6-8B0272A4F3AA}" type="pres">
      <dgm:prSet presAssocID="{9A3714B1-E9F5-4C7B-94D0-E2C6823544C2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EE2616-FC1C-478F-AE82-C7A7714C3108}" srcId="{DB36A818-4D23-42E1-BB28-9D485F2D3141}" destId="{B30E8300-7EA0-484D-9139-7CF475B83BE3}" srcOrd="3" destOrd="0" parTransId="{B8540FF0-F9CE-4732-971F-195F8BD93C7A}" sibTransId="{C5107FAB-94C8-4F26-A41A-F0FF2C5EB2DB}"/>
    <dgm:cxn modelId="{8C96EAC8-7CF6-4C77-B549-9A363C085D27}" srcId="{DB36A818-4D23-42E1-BB28-9D485F2D3141}" destId="{6D5084A4-CAAE-4ACF-ACC2-005D370AD0AF}" srcOrd="1" destOrd="0" parTransId="{6218A016-2B83-4FBC-9E8A-33A43B1A4536}" sibTransId="{459C661D-DD00-41AE-A265-83A75E2D023D}"/>
    <dgm:cxn modelId="{DA6A6583-B4BD-4BAD-AB18-D906C83993CB}" type="presOf" srcId="{DB36A818-4D23-42E1-BB28-9D485F2D3141}" destId="{E969105D-FC23-4B21-A4FE-819A287D15AE}" srcOrd="0" destOrd="0" presId="urn:microsoft.com/office/officeart/2005/8/layout/cycle3"/>
    <dgm:cxn modelId="{A2DA511C-64C8-4429-B3D5-B4D52A759E34}" type="presOf" srcId="{9A3714B1-E9F5-4C7B-94D0-E2C6823544C2}" destId="{BE0C9407-3D46-48B9-A9F6-8B0272A4F3AA}" srcOrd="0" destOrd="0" presId="urn:microsoft.com/office/officeart/2005/8/layout/cycle3"/>
    <dgm:cxn modelId="{D1AC1B1C-C837-40D3-AC07-B235D281F7AC}" type="presOf" srcId="{6BA2DADB-D48F-4981-8527-BB27825AC547}" destId="{9637DA2F-396D-4AC2-9DE3-3873DE6DB9DF}" srcOrd="0" destOrd="0" presId="urn:microsoft.com/office/officeart/2005/8/layout/cycle3"/>
    <dgm:cxn modelId="{89EAE2AF-5322-4A37-B60C-8498EDDF5FA1}" type="presOf" srcId="{A3F5E475-6C0F-4366-9CAD-F339A4DB323A}" destId="{5A361100-4E64-4F07-BE0C-365713A4A31E}" srcOrd="0" destOrd="0" presId="urn:microsoft.com/office/officeart/2005/8/layout/cycle3"/>
    <dgm:cxn modelId="{4894E23E-DA6E-4A78-B49B-B61FCAF31509}" type="presOf" srcId="{B30E8300-7EA0-484D-9139-7CF475B83BE3}" destId="{D35F8E33-F5C4-4D07-97B9-ABDC4BC219F3}" srcOrd="0" destOrd="0" presId="urn:microsoft.com/office/officeart/2005/8/layout/cycle3"/>
    <dgm:cxn modelId="{707AEB9C-6823-4E3F-8746-8E3F24C42268}" srcId="{DB36A818-4D23-42E1-BB28-9D485F2D3141}" destId="{9A3714B1-E9F5-4C7B-94D0-E2C6823544C2}" srcOrd="4" destOrd="0" parTransId="{CEE157DF-6520-429C-AA9D-C395DEEACE40}" sibTransId="{0B6A0467-7616-47E3-A4C3-45813338816F}"/>
    <dgm:cxn modelId="{4AE68002-FBBF-448C-91BC-42B6FCB5AA4D}" srcId="{DB36A818-4D23-42E1-BB28-9D485F2D3141}" destId="{A3F5E475-6C0F-4366-9CAD-F339A4DB323A}" srcOrd="0" destOrd="0" parTransId="{FBBE9840-BE15-4314-BE11-A6F01A916EEC}" sibTransId="{6BA2DADB-D48F-4981-8527-BB27825AC547}"/>
    <dgm:cxn modelId="{BA1D5207-E921-4BAC-959C-2E657E5764AB}" type="presOf" srcId="{6D5084A4-CAAE-4ACF-ACC2-005D370AD0AF}" destId="{B6797869-8295-44D2-AAAE-4893FFAC30FD}" srcOrd="0" destOrd="0" presId="urn:microsoft.com/office/officeart/2005/8/layout/cycle3"/>
    <dgm:cxn modelId="{9801C54B-29CF-46F0-96B7-D795BACBA056}" srcId="{DB36A818-4D23-42E1-BB28-9D485F2D3141}" destId="{51FE256C-93F2-4912-9494-110E31E94DB1}" srcOrd="2" destOrd="0" parTransId="{C69CE6AA-721C-44D8-B071-48C0D80F6CD6}" sibTransId="{D800DACE-4594-46EE-8F44-7A65AD293FC4}"/>
    <dgm:cxn modelId="{D2A544FD-6983-41F9-ADBB-9830ADC9AAEF}" type="presOf" srcId="{51FE256C-93F2-4912-9494-110E31E94DB1}" destId="{32A4D2D7-64E0-4748-B0E3-C7480EA7DDDB}" srcOrd="0" destOrd="0" presId="urn:microsoft.com/office/officeart/2005/8/layout/cycle3"/>
    <dgm:cxn modelId="{6A3ADEFF-F724-4FD6-A383-72841A795ED3}" type="presParOf" srcId="{E969105D-FC23-4B21-A4FE-819A287D15AE}" destId="{06569EE2-CF2D-488C-8F70-917FEF6E4C75}" srcOrd="0" destOrd="0" presId="urn:microsoft.com/office/officeart/2005/8/layout/cycle3"/>
    <dgm:cxn modelId="{1A2241CC-64F5-4456-BB13-59931403FA0C}" type="presParOf" srcId="{06569EE2-CF2D-488C-8F70-917FEF6E4C75}" destId="{5A361100-4E64-4F07-BE0C-365713A4A31E}" srcOrd="0" destOrd="0" presId="urn:microsoft.com/office/officeart/2005/8/layout/cycle3"/>
    <dgm:cxn modelId="{E58D397A-6023-42B0-AEE5-282F266AB2E6}" type="presParOf" srcId="{06569EE2-CF2D-488C-8F70-917FEF6E4C75}" destId="{9637DA2F-396D-4AC2-9DE3-3873DE6DB9DF}" srcOrd="1" destOrd="0" presId="urn:microsoft.com/office/officeart/2005/8/layout/cycle3"/>
    <dgm:cxn modelId="{7D69DFCC-6206-4A75-AB12-3F4B8846EF9A}" type="presParOf" srcId="{06569EE2-CF2D-488C-8F70-917FEF6E4C75}" destId="{B6797869-8295-44D2-AAAE-4893FFAC30FD}" srcOrd="2" destOrd="0" presId="urn:microsoft.com/office/officeart/2005/8/layout/cycle3"/>
    <dgm:cxn modelId="{C9ABD0A9-85B2-4021-8F1C-7A34010EFBD9}" type="presParOf" srcId="{06569EE2-CF2D-488C-8F70-917FEF6E4C75}" destId="{32A4D2D7-64E0-4748-B0E3-C7480EA7DDDB}" srcOrd="3" destOrd="0" presId="urn:microsoft.com/office/officeart/2005/8/layout/cycle3"/>
    <dgm:cxn modelId="{DD92ABA5-9792-4762-8562-EE0E3EE8E4C8}" type="presParOf" srcId="{06569EE2-CF2D-488C-8F70-917FEF6E4C75}" destId="{D35F8E33-F5C4-4D07-97B9-ABDC4BC219F3}" srcOrd="4" destOrd="0" presId="urn:microsoft.com/office/officeart/2005/8/layout/cycle3"/>
    <dgm:cxn modelId="{F813CC13-CF74-4B8D-B2A4-F3C154381AE1}" type="presParOf" srcId="{06569EE2-CF2D-488C-8F70-917FEF6E4C75}" destId="{BE0C9407-3D46-48B9-A9F6-8B0272A4F3A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B42A9B-5B62-4D34-B37C-572D84D83EF9}">
      <dsp:nvSpPr>
        <dsp:cNvPr id="0" name=""/>
        <dsp:cNvSpPr/>
      </dsp:nvSpPr>
      <dsp:spPr>
        <a:xfrm>
          <a:off x="72015" y="0"/>
          <a:ext cx="6793954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Воспитывать потребность в здоровом образе жизни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72015" y="0"/>
        <a:ext cx="5471239" cy="1296144"/>
      </dsp:txXfrm>
    </dsp:sp>
    <dsp:sp modelId="{51CB1B66-F5D2-4F6D-BC0D-D036966D1C3F}">
      <dsp:nvSpPr>
        <dsp:cNvPr id="0" name=""/>
        <dsp:cNvSpPr/>
      </dsp:nvSpPr>
      <dsp:spPr>
        <a:xfrm>
          <a:off x="599466" y="1512168"/>
          <a:ext cx="6793954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Расширить кругозор детей о предметах личной гигиены, о режиме дня, о чистоте и аккуратности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599466" y="1512168"/>
        <a:ext cx="5351994" cy="1296144"/>
      </dsp:txXfrm>
    </dsp:sp>
    <dsp:sp modelId="{25D57109-4DE6-4EC8-80C8-04DB0FDFCD5C}">
      <dsp:nvSpPr>
        <dsp:cNvPr id="0" name=""/>
        <dsp:cNvSpPr/>
      </dsp:nvSpPr>
      <dsp:spPr>
        <a:xfrm>
          <a:off x="1198933" y="3024336"/>
          <a:ext cx="6793954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Способствовать воспитанию аккуратности и потребности к личной гигиене 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1198933" y="3024336"/>
        <a:ext cx="5351994" cy="1296144"/>
      </dsp:txXfrm>
    </dsp:sp>
    <dsp:sp modelId="{AC9408EB-CDD5-4413-9811-B5430EAD330B}">
      <dsp:nvSpPr>
        <dsp:cNvPr id="0" name=""/>
        <dsp:cNvSpPr/>
      </dsp:nvSpPr>
      <dsp:spPr>
        <a:xfrm>
          <a:off x="5951461" y="982909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51461" y="982909"/>
        <a:ext cx="842493" cy="842493"/>
      </dsp:txXfrm>
    </dsp:sp>
    <dsp:sp modelId="{DA763CBB-8F62-4910-9C7F-575724CABA66}">
      <dsp:nvSpPr>
        <dsp:cNvPr id="0" name=""/>
        <dsp:cNvSpPr/>
      </dsp:nvSpPr>
      <dsp:spPr>
        <a:xfrm>
          <a:off x="6550927" y="2486436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550927" y="2486436"/>
        <a:ext cx="842493" cy="8424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37DA2F-396D-4AC2-9DE3-3873DE6DB9DF}">
      <dsp:nvSpPr>
        <dsp:cNvPr id="0" name=""/>
        <dsp:cNvSpPr/>
      </dsp:nvSpPr>
      <dsp:spPr>
        <a:xfrm>
          <a:off x="1647797" y="-31780"/>
          <a:ext cx="5176892" cy="5176892"/>
        </a:xfrm>
        <a:prstGeom prst="circularArrow">
          <a:avLst>
            <a:gd name="adj1" fmla="val 5544"/>
            <a:gd name="adj2" fmla="val 330680"/>
            <a:gd name="adj3" fmla="val 13763941"/>
            <a:gd name="adj4" fmla="val 17393262"/>
            <a:gd name="adj5" fmla="val 575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61100-4E64-4F07-BE0C-365713A4A31E}">
      <dsp:nvSpPr>
        <dsp:cNvPr id="0" name=""/>
        <dsp:cNvSpPr/>
      </dsp:nvSpPr>
      <dsp:spPr>
        <a:xfrm>
          <a:off x="3017909" y="1482"/>
          <a:ext cx="2436667" cy="12183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Соблюдать режим дня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3017909" y="1482"/>
        <a:ext cx="2436667" cy="1218333"/>
      </dsp:txXfrm>
    </dsp:sp>
    <dsp:sp modelId="{B6797869-8295-44D2-AAAE-4893FFAC30FD}">
      <dsp:nvSpPr>
        <dsp:cNvPr id="0" name=""/>
        <dsp:cNvSpPr/>
      </dsp:nvSpPr>
      <dsp:spPr>
        <a:xfrm>
          <a:off x="5117490" y="1526916"/>
          <a:ext cx="2436667" cy="12183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Не иметь вредных привычек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5117490" y="1526916"/>
        <a:ext cx="2436667" cy="1218333"/>
      </dsp:txXfrm>
    </dsp:sp>
    <dsp:sp modelId="{32A4D2D7-64E0-4748-B0E3-C7480EA7DDDB}">
      <dsp:nvSpPr>
        <dsp:cNvPr id="0" name=""/>
        <dsp:cNvSpPr/>
      </dsp:nvSpPr>
      <dsp:spPr>
        <a:xfrm>
          <a:off x="5076453" y="3553590"/>
          <a:ext cx="2436667" cy="12183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Правильное питание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5076453" y="3553590"/>
        <a:ext cx="2436667" cy="1218333"/>
      </dsp:txXfrm>
    </dsp:sp>
    <dsp:sp modelId="{D35F8E33-F5C4-4D07-97B9-ABDC4BC219F3}">
      <dsp:nvSpPr>
        <dsp:cNvPr id="0" name=""/>
        <dsp:cNvSpPr/>
      </dsp:nvSpPr>
      <dsp:spPr>
        <a:xfrm>
          <a:off x="1424508" y="3623820"/>
          <a:ext cx="2436667" cy="12183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Выполнять правила гигиены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1424508" y="3623820"/>
        <a:ext cx="2436667" cy="1218333"/>
      </dsp:txXfrm>
    </dsp:sp>
    <dsp:sp modelId="{BE0C9407-3D46-48B9-A9F6-8B0272A4F3AA}">
      <dsp:nvSpPr>
        <dsp:cNvPr id="0" name=""/>
        <dsp:cNvSpPr/>
      </dsp:nvSpPr>
      <dsp:spPr>
        <a:xfrm>
          <a:off x="918329" y="1526916"/>
          <a:ext cx="2436667" cy="121833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Закаляться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918329" y="1526916"/>
        <a:ext cx="2436667" cy="1218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EE660E-43CA-49DD-B161-C30BF85706C5}" type="datetimeFigureOut">
              <a:rPr lang="ru-RU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7108F7-586C-4962-AB34-3EB8F5EBF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F660C9-FD77-4578-953D-47D8AF8E2C0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885553-8512-440E-851F-0BA5824D2CBF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03F61-E417-451A-B078-258D49AF02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0DA72F-9EF2-41B6-8FCD-5140855B21FF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AD607-4155-43C0-B498-380FC5A1AA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0B4EB-C608-44FC-957D-09FDEE769FCB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5DD68-BEB0-471D-983D-88E24E0334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F33DA-EA54-495B-9D1C-78A83CE30B87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97963-ED30-4242-B156-1D23F9A3AF89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2E1D4AAB-4BAA-461F-9FBD-1A8A5CE617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2E0944-A1A5-42DA-8722-6404E4AADF26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21F30-2A22-4C53-8D0F-700295DFD1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F4A68-FA89-4332-AA30-6AB31BD3CE2E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CB0F3-5413-4E64-B0D2-3304C36DEF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488456-B5B4-45D2-B6E3-FACA0240EC66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DBF69-C73F-4400-A144-80949FFAB5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63F7DF-EFD8-4DD0-9244-79B5AF91F303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0930B8-8A10-4B24-A976-6FC9B1A3A9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CC9C4-71E3-4A4E-BEEF-5C6FDD0BF510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2FCB9-D2C2-4DC1-8FE1-2A9B383F6F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2CAE9-24E4-46DE-BF60-154D35822D38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686D9-2968-4609-86C1-959599EADE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045F7C4-3B12-422E-9649-A15121D707F3}" type="datetime1">
              <a:rPr lang="ru-RU" smtClean="0"/>
              <a:pPr>
                <a:defRPr/>
              </a:pPr>
              <a:t>06.12.2011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A23C2EE-00A1-4226-8E58-731805AB76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aspirina.ucoz.ru.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5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kurshudetsite.tk/images/dieta/dieta-1030.jpg" TargetMode="External"/><Relationship Id="rId3" Type="http://schemas.openxmlformats.org/officeDocument/2006/relationships/hyperlink" Target="http://im7-tub.yandex.net/i?id=77078113-20-72" TargetMode="External"/><Relationship Id="rId7" Type="http://schemas.openxmlformats.org/officeDocument/2006/relationships/hyperlink" Target="http://im2-tub.yandex.net/i?id=136570995-12-72" TargetMode="External"/><Relationship Id="rId2" Type="http://schemas.openxmlformats.org/officeDocument/2006/relationships/hyperlink" Target="http://img1.liveinternet.ru/images/foto/b/0/180/3124180/f_1916859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3-tub.yandex.net/i?id=10278627-36-72" TargetMode="External"/><Relationship Id="rId5" Type="http://schemas.openxmlformats.org/officeDocument/2006/relationships/hyperlink" Target="http://s46.radikal.ru/i111/0907/4e/ef7df5851a6f.jpg" TargetMode="External"/><Relationship Id="rId4" Type="http://schemas.openxmlformats.org/officeDocument/2006/relationships/hyperlink" Target="http://im7-tub.yandex.net/i?id=100721185-24-7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539750" y="3141663"/>
            <a:ext cx="8496300" cy="1366837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57166"/>
            <a:ext cx="8229600" cy="284323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УРОК ПО ПРЕДМЕТУ ОКРУЖАЮЩИЙ МИР В 4 КЛАССЕ</a:t>
            </a:r>
            <a:endParaRPr lang="ru-RU" sz="6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332163"/>
            <a:ext cx="8535988" cy="3240087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 ТЕМУ: «ЗДОРОВЫЙ ОБРАЗ ЖИЗНИ»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Спирина Наталья Александровна</a:t>
            </a:r>
            <a:endParaRPr lang="ru-RU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МОУ СОШ №3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Г. Донецка Ростовской области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03F61-E417-451A-B078-258D49AF023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ВРЕДНЫЕ ПРИВЫЧКИ</a:t>
            </a:r>
            <a:endParaRPr lang="ru-RU" sz="7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4513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</a:p>
          <a:p>
            <a:pPr>
              <a:buFont typeface="Wingdings 2" pitchFamily="18" charset="2"/>
              <a:buNone/>
            </a:pPr>
            <a:r>
              <a:rPr lang="ru-RU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-Какой вред приносят организму человека курение и алкоголь?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ПРАВИЛА ЗДОРОВЬЯ</a:t>
            </a:r>
            <a:endParaRPr lang="ru-RU" sz="6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428750"/>
          <a:ext cx="8472487" cy="521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Управляющая кнопка: возврат 5">
            <a:hlinkClick r:id="rId7" action="ppaction://hlinksldjump" highlightClick="1"/>
          </p:cNvPr>
          <p:cNvSpPr/>
          <p:nvPr/>
        </p:nvSpPr>
        <p:spPr>
          <a:xfrm>
            <a:off x="395536" y="6093296"/>
            <a:ext cx="432048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Здоровье учащихся начальных классов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DBF69-C73F-4400-A144-80949FFAB5B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РЕСУРСЫ ИНТЕРНЕТА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88"/>
            <a:ext cx="9144000" cy="5929312"/>
          </a:xfrm>
        </p:spPr>
        <p:txBody>
          <a:bodyPr rtlCol="0">
            <a:normAutofit fontScale="92500" lnSpcReduction="10000"/>
          </a:bodyPr>
          <a:lstStyle/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http://www.sunhome.ru/UsersGallery/Cards/149/210352.jpg </a:t>
            </a:r>
            <a:r>
              <a:rPr lang="ru-RU" u="sng" dirty="0" smtClean="0">
                <a:hlinkClick r:id="rId2"/>
              </a:rPr>
              <a:t>http://img1.liveinternet.ru/images/foto/b/0/180/3124180/f_19168597.jpg</a:t>
            </a:r>
            <a:r>
              <a:rPr lang="ru-RU" u="sng" dirty="0" smtClean="0"/>
              <a:t>                                       </a:t>
            </a:r>
            <a:r>
              <a:rPr lang="ru-RU" dirty="0" smtClean="0"/>
              <a:t> http://s56.radikal.ru/i154/1007/6b/f4be6ffb8ebb.jpg</a:t>
            </a:r>
            <a:r>
              <a:rPr lang="en-US" dirty="0" smtClean="0"/>
              <a:t>jpg  </a:t>
            </a:r>
            <a:r>
              <a:rPr lang="ru-RU" dirty="0" smtClean="0"/>
              <a:t>                                                                                                               </a:t>
            </a:r>
            <a:r>
              <a:rPr lang="en-US" dirty="0" smtClean="0"/>
              <a:t> </a:t>
            </a:r>
            <a:r>
              <a:rPr lang="en-US" u="sng" dirty="0" smtClean="0">
                <a:hlinkClick r:id="rId3"/>
              </a:rPr>
              <a:t>http://im7-tub.yandex.net/i?id=77078113-20-72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hlinkClick r:id="rId4"/>
              </a:rPr>
              <a:t>http://im7-tub.yandex.net/i?id=100721185-24-72</a:t>
            </a:r>
            <a:r>
              <a:rPr lang="en-US" dirty="0" smtClean="0"/>
              <a:t> http://copypast.ru/foto8/2127/sekret_bessmertija_on_v_jetom_postu_11.jpg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hlinkClick r:id="rId5"/>
              </a:rPr>
              <a:t>http://s46.radikal.ru/i111/0907/4e/ef7df5851a6f.jpg</a:t>
            </a:r>
            <a:r>
              <a:rPr lang="en-US" dirty="0" smtClean="0"/>
              <a:t>   </a:t>
            </a:r>
            <a:r>
              <a:rPr lang="ru-RU" dirty="0" smtClean="0"/>
              <a:t>                 </a:t>
            </a:r>
            <a:r>
              <a:rPr lang="en-US" u="sng" dirty="0" smtClean="0">
                <a:hlinkClick r:id="rId6"/>
              </a:rPr>
              <a:t>http://im3-tub.yandex.net/i?id=10278627-36-72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hlinkClick r:id="rId7"/>
              </a:rPr>
              <a:t>http://im2-tub.yandex.net/i?id=136570995-12-72</a:t>
            </a:r>
            <a:r>
              <a:rPr lang="en-US" dirty="0" smtClean="0"/>
              <a:t>   </a:t>
            </a:r>
            <a:r>
              <a:rPr lang="ru-RU" dirty="0" smtClean="0"/>
              <a:t>                                    </a:t>
            </a:r>
            <a:r>
              <a:rPr lang="en-US" dirty="0" smtClean="0"/>
              <a:t>http://im2-tub.yandex.net/i?id=21884878-44-72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</a:t>
            </a:r>
            <a:r>
              <a:rPr lang="en-US" dirty="0" smtClean="0"/>
              <a:t> http://im0-tub.yandex.net/i?id=392056136-71-72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hlinkClick r:id="rId8"/>
              </a:rPr>
              <a:t>http://kurshudetsite.tk/images/dieta/dieta-1030.jpg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http://im6-tub.yandex.net/i?id=248013139-65-72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http://im5-tub.yandex.net/i?id=306908922-65-72</a:t>
            </a:r>
            <a:endParaRPr lang="ru-RU" dirty="0" smtClean="0"/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015318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ЦЕЛИ:</a:t>
            </a:r>
            <a:endParaRPr lang="ru-RU" sz="7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539552" y="1772816"/>
          <a:ext cx="799288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Вступительное слово</a:t>
            </a:r>
            <a:endParaRPr lang="ru-RU" sz="66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656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Цените слух, цените зрение,</a:t>
            </a:r>
          </a:p>
          <a:p>
            <a:pPr>
              <a:buFont typeface="Wingdings 2" pitchFamily="18" charset="2"/>
              <a:buNone/>
            </a:pPr>
            <a:r>
              <a:rPr lang="ru-RU" sz="4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Любите зелень, синеву –</a:t>
            </a:r>
          </a:p>
          <a:p>
            <a:pPr>
              <a:buFont typeface="Wingdings 2" pitchFamily="18" charset="2"/>
              <a:buNone/>
            </a:pPr>
            <a:r>
              <a:rPr lang="ru-RU" sz="4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Всё, что дано нам во владение</a:t>
            </a:r>
          </a:p>
          <a:p>
            <a:pPr>
              <a:buFont typeface="Wingdings 2" pitchFamily="18" charset="2"/>
              <a:buNone/>
            </a:pPr>
            <a:r>
              <a:rPr lang="ru-RU" sz="4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Двумя словами: «Я живу»</a:t>
            </a:r>
          </a:p>
          <a:p>
            <a:pPr>
              <a:buFont typeface="Wingdings 2" pitchFamily="18" charset="2"/>
              <a:buNone/>
            </a:pPr>
            <a:r>
              <a:rPr lang="ru-RU" sz="4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С.Я. Маршак.</a:t>
            </a:r>
          </a:p>
          <a:p>
            <a:endParaRPr lang="ru-RU" sz="4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ЗДОРОВЫЙ ОБРАЗ ЖИЗНИ</a:t>
            </a:r>
            <a:endParaRPr lang="ru-RU" sz="6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8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-это деятельность, активность людей, направленные на сохранение здоровья.</a:t>
            </a:r>
          </a:p>
          <a:p>
            <a:pPr>
              <a:buFont typeface="Wingdings 2" pitchFamily="18" charset="2"/>
              <a:buNone/>
            </a:pP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611560" y="188640"/>
            <a:ext cx="7632848" cy="1080120"/>
          </a:xfrm>
          <a:prstGeom prst="flowChart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55448"/>
            <a:ext cx="7859216" cy="12527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АСПЕКТЫ ЗДОРОВОГО ОБРАЗА ЖИЗНИ</a:t>
            </a:r>
            <a:endParaRPr lang="ru-RU" sz="28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67544" y="1916832"/>
            <a:ext cx="3096344" cy="64807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правильно организованный труд;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67544" y="3212976"/>
            <a:ext cx="3096344" cy="720080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двигательная активность;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67544" y="4437112"/>
            <a:ext cx="3096344" cy="576064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закаливание;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2339752" y="5733256"/>
            <a:ext cx="3888432" cy="64807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отказ от вредных привычек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436096" y="4365104"/>
            <a:ext cx="3024336" cy="64807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соблюдение режима дня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436096" y="3212976"/>
            <a:ext cx="3024336" cy="64807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достаточный сон;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5436096" y="1916832"/>
            <a:ext cx="3024336" cy="64807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правильное питание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1908175" y="2781300"/>
            <a:ext cx="287338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1979613" y="4076700"/>
            <a:ext cx="288925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875463" y="2781300"/>
            <a:ext cx="288925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6948488" y="4005263"/>
            <a:ext cx="2873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059113" y="5373688"/>
            <a:ext cx="360362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435600" y="5373688"/>
            <a:ext cx="36036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ЗАКАЛИВАНИЕ</a:t>
            </a:r>
            <a:endParaRPr lang="ru-RU" sz="6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rot="648022">
            <a:off x="1731963" y="3959225"/>
            <a:ext cx="3500437" cy="2357438"/>
          </a:xfr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33742">
            <a:off x="5543550" y="1860550"/>
            <a:ext cx="31432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679959">
            <a:off x="990600" y="1465263"/>
            <a:ext cx="278606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ПИТАНИЕ</a:t>
            </a:r>
            <a:endParaRPr lang="ru-RU" sz="7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5363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1285875"/>
            <a:ext cx="8358188" cy="5000625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ЭМОЦИИ</a:t>
            </a:r>
            <a:endParaRPr lang="ru-RU" sz="7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500" y="1930400"/>
            <a:ext cx="5715000" cy="4048125"/>
          </a:xfr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ГИГИЕНА</a:t>
            </a:r>
            <a:endParaRPr lang="ru-RU" sz="7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501008"/>
            <a:ext cx="2855789" cy="2592288"/>
          </a:xfrm>
          <a:prstGeom prst="rect">
            <a:avLst/>
          </a:prstGeom>
          <a:ln w="228600" cap="sq" cmpd="thickThin">
            <a:solidFill>
              <a:schemeClr val="accent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861048"/>
            <a:ext cx="2952328" cy="2644899"/>
          </a:xfrm>
          <a:prstGeom prst="rect">
            <a:avLst/>
          </a:prstGeom>
          <a:ln w="228600" cap="sq" cmpd="thickThin">
            <a:solidFill>
              <a:schemeClr val="accent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1043608" y="1556792"/>
            <a:ext cx="2736304" cy="153888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  <a:effectLst/>
          <a:scene3d>
            <a:camera prst="perspectiveHeroicExtreme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ЗАГАДКИ:</a:t>
            </a:r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Ускользает, как живое,</a:t>
            </a:r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Но не выпущу его я.</a:t>
            </a:r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Белой пеной пенится,</a:t>
            </a:r>
          </a:p>
          <a:p>
            <a:pPr marL="548640" indent="-411480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Руки мыть не ленится.</a:t>
            </a:r>
          </a:p>
          <a:p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1556792"/>
            <a:ext cx="2808312" cy="129266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effectLst/>
          <a:scene3d>
            <a:camera prst="perspectiveHeroicExtremeLeftFacing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marL="548640" indent="-411480"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Вроде ёжика на вид,</a:t>
            </a:r>
          </a:p>
          <a:p>
            <a:pPr marL="548640" indent="-411480"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Но не просит пищи.</a:t>
            </a:r>
          </a:p>
          <a:p>
            <a:pPr marL="548640" indent="-411480"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По одежде пробежит – </a:t>
            </a:r>
          </a:p>
          <a:p>
            <a:pPr marL="548640" indent="-411480" algn="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Одежда станет чище</a:t>
            </a:r>
          </a:p>
          <a:p>
            <a:endParaRPr lang="ru-RU" sz="1400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CC3B72-4314-44E1-B6ED-D69E8039647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393</TotalTime>
  <Words>284</Words>
  <Application>Microsoft Office PowerPoint</Application>
  <PresentationFormat>Экран (4:3)</PresentationFormat>
  <Paragraphs>77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УРОК ПО ПРЕДМЕТУ ОКРУЖАЮЩИЙ МИР В 4 КЛАССЕ</vt:lpstr>
      <vt:lpstr>ЦЕЛИ:</vt:lpstr>
      <vt:lpstr>Вступительное слово</vt:lpstr>
      <vt:lpstr>ЗДОРОВЫЙ ОБРАЗ ЖИЗНИ</vt:lpstr>
      <vt:lpstr>АСПЕКТЫ ЗДОРОВОГО ОБРАЗА ЖИЗНИ</vt:lpstr>
      <vt:lpstr>ЗАКАЛИВАНИЕ</vt:lpstr>
      <vt:lpstr>ПИТАНИЕ</vt:lpstr>
      <vt:lpstr>ЭМОЦИИ</vt:lpstr>
      <vt:lpstr>ГИГИЕНА</vt:lpstr>
      <vt:lpstr>ВРЕДНЫЕ ПРИВЫЧКИ</vt:lpstr>
      <vt:lpstr>ПРАВИЛА ЗДОРОВЬЯ</vt:lpstr>
      <vt:lpstr>Здоровье учащихся начальных классов</vt:lpstr>
      <vt:lpstr>РЕСУРСЫ ИНТЕРНЕТА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ПРЕДМЕТУ ОКРУЖАЮЩИЙ МИР В 4 КЛАССЕ</dc:title>
  <dc:creator>XTreme</dc:creator>
  <cp:lastModifiedBy>user29</cp:lastModifiedBy>
  <cp:revision>43</cp:revision>
  <dcterms:created xsi:type="dcterms:W3CDTF">2011-07-08T05:45:00Z</dcterms:created>
  <dcterms:modified xsi:type="dcterms:W3CDTF">2011-12-06T06:56:37Z</dcterms:modified>
</cp:coreProperties>
</file>